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0a7f51d0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0a7f51d0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Человек должен развертывать свое научное техническое творчество как возможно шире, ибо на этом дереве и растут плоды, которыми потом будут все питаться… Мы должны заботиться, чтобы как можно больше людей постепенно поднималось до умения работать в области науки, до совершенно свободного, творчества.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Сегодня я хочу рассказать о роли STEAM – технологии, обеспечивающей развитие у школьников интереса к науке, технике, образованию, культуре, формирования у них творческого мышления, инициативности, способности к принятию нестандартных решений.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53f2bf07e8000e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53f2bf07e8000e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Дети получили радугу в стакане, то есть несколько слоев цветной воды не смешивающиеся между собой.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0a7f51d0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0a7f51d0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0e0d9d1606a6ce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0e0d9d1606a6ce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0c978323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0c978323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0a7f51d0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0a7f51d0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Благодаря STEM подходу мои дети могут вникают в логику происходящих явлений, понимают их взаимосвязь, изучают мир системно и тем самым вырабатывать в себе любознательность, инженерный стиль мышления, умение выходить из критических ситуаций, вырабатывают навык командной работы и осваивают основы самопрезентации, которые, в свою очередь, обеспечивают кардинально новый уровень развития ребёнка. Ребята создают новые образы, фантазируют, используют аналогию и синтез. Проявляют осведомленность в разных сферах жизни.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0a7f51d0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0a7f51d0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254000" lvl="0" marL="0" rtl="0" algn="l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Итак, </a:t>
            </a:r>
            <a:r>
              <a:rPr b="1" lang="ru" sz="1200">
                <a:solidFill>
                  <a:srgbClr val="111111"/>
                </a:solidFill>
              </a:rPr>
              <a:t>задачи, решаемые SТЕМ-образованием:</a:t>
            </a:r>
            <a:endParaRPr b="1" sz="12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учиться должно быть интересно;</a:t>
            </a:r>
            <a:endParaRPr sz="12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знание должно быть применимо на практике;</a:t>
            </a:r>
            <a:endParaRPr sz="12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обучение должно быть занимательным по форме;</a:t>
            </a:r>
            <a:endParaRPr sz="12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обучение должно приносить реальные плоды в будущем;</a:t>
            </a:r>
            <a:endParaRPr sz="12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главное место в SТЕМ-образовании отводится практике, соединяющей разрозненные естественно-научные знания в единое целое.</a:t>
            </a:r>
            <a:endParaRPr sz="12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Помимо связи предметов с реальной жизнью этот подход открывает возможности для творчества ученика. При таком подходе проектная деятельность младших школьников ставит ряд задач, которые необходимо решить. С помощью подобных заданий ребёнок не просто генерирует интересные идеи, но и сразу воплощает их в жизнь. Он учиться планировать свою деятельность, исходя из поставленной задачи и имеющихся ресурсов, </a:t>
            </a:r>
            <a:r>
              <a:rPr b="1" lang="ru" sz="1200">
                <a:solidFill>
                  <a:srgbClr val="111111"/>
                </a:solidFill>
              </a:rPr>
              <a:t>что обязательно пригодится ему в реальной жизни.</a:t>
            </a:r>
            <a:endParaRPr b="1"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Таким образом, будущее за технологиями, а будущее технологий - за учителями нового формата, которые лишены предрассудков, не приемлют формального подхода и могут своими знаниями “взорвать мозг” ученикам и расширить их кругозор до бесконечности.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Наука должна быть праздником, она должна захватывать и быть интересна учащимся.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0c978323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0c978323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В завершении мне хотелось бы предложить вам небольшой опрос. Прочитайте и отметьте для себя ответами да/нет.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0c978323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0c978323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0c978323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0c978323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0c978323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0c978323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0a7f51d0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0a7f51d0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Что же такое STEM технология?</a:t>
            </a:r>
            <a:r>
              <a:rPr b="1"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Началось все с термина STEM, который появился в США. Отличие STEАM от STEM всего в одной букве А- Art (искусство), но разница в подходе огромная! В последнее время именно STEAM образование стало настоящим трендом в США и Европе, и многие эксперты называют его </a:t>
            </a:r>
            <a:r>
              <a:rPr b="1" lang="ru" sz="1200">
                <a:solidFill>
                  <a:schemeClr val="dk1"/>
                </a:solidFill>
              </a:rPr>
              <a:t>образованием будущего.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11483788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11483788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0c978323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0c978323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1148378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91148378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Я бы описала STEAM как </a:t>
            </a:r>
            <a:r>
              <a:rPr i="1" lang="ru" sz="1200">
                <a:solidFill>
                  <a:srgbClr val="111111"/>
                </a:solidFill>
              </a:rPr>
              <a:t>новую систему обучения, основанную на инновационных технологиях 21 века, </a:t>
            </a:r>
            <a:r>
              <a:rPr b="1" lang="ru" sz="1200">
                <a:solidFill>
                  <a:srgbClr val="111111"/>
                </a:solidFill>
              </a:rPr>
              <a:t>(щелчок на слайде) основной целью которой является развитие у детей мышления нового типа</a:t>
            </a:r>
            <a:r>
              <a:rPr lang="ru" sz="1200">
                <a:solidFill>
                  <a:srgbClr val="111111"/>
                </a:solidFill>
              </a:rPr>
              <a:t>. Это принципиально новый подход, который разительно отличается от традиционной школьной модели обучения и основывается на развитии </a:t>
            </a:r>
            <a:r>
              <a:rPr lang="ru" sz="1200" u="sng">
                <a:solidFill>
                  <a:srgbClr val="111111"/>
                </a:solidFill>
              </a:rPr>
              <a:t>творческих и аналитических навыков. 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0a7f51d0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0a7f51d0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u="sng">
                <a:solidFill>
                  <a:srgbClr val="111111"/>
                </a:solidFill>
              </a:rPr>
              <a:t>То есть важно не только знать и уметь, но также исследовать и изобретать.</a:t>
            </a:r>
            <a:endParaRPr sz="1200" u="sng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STEAM – новая образовательная технология, сочетающая в себе несколько предметных областей, как инструмент развития критического мышления, исследовательских компетенций и навыков работы в группе.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STEAM – является развитием хорошо известной аббревиатуры STEM, за исключением того, что включается искусство. </a:t>
            </a:r>
            <a:r>
              <a:rPr b="1" lang="ru" sz="1200">
                <a:solidFill>
                  <a:srgbClr val="111111"/>
                </a:solidFill>
              </a:rPr>
              <a:t>S</a:t>
            </a:r>
            <a:r>
              <a:rPr lang="ru" sz="1200">
                <a:solidFill>
                  <a:srgbClr val="111111"/>
                </a:solidFill>
              </a:rPr>
              <a:t> - science, или </a:t>
            </a:r>
            <a:r>
              <a:rPr b="1" lang="ru" sz="1200">
                <a:solidFill>
                  <a:srgbClr val="111111"/>
                </a:solidFill>
              </a:rPr>
              <a:t>наука</a:t>
            </a:r>
            <a:r>
              <a:rPr lang="ru" sz="1200">
                <a:solidFill>
                  <a:srgbClr val="111111"/>
                </a:solidFill>
              </a:rPr>
              <a:t>. </a:t>
            </a:r>
            <a:r>
              <a:rPr b="1" lang="ru" sz="1200">
                <a:solidFill>
                  <a:srgbClr val="111111"/>
                </a:solidFill>
              </a:rPr>
              <a:t>T</a:t>
            </a:r>
            <a:r>
              <a:rPr lang="ru" sz="1200">
                <a:solidFill>
                  <a:srgbClr val="111111"/>
                </a:solidFill>
              </a:rPr>
              <a:t> - technology, то есть </a:t>
            </a:r>
            <a:r>
              <a:rPr b="1" lang="ru" sz="1200">
                <a:solidFill>
                  <a:srgbClr val="111111"/>
                </a:solidFill>
              </a:rPr>
              <a:t>технология</a:t>
            </a:r>
            <a:r>
              <a:rPr lang="ru" sz="1200">
                <a:solidFill>
                  <a:srgbClr val="111111"/>
                </a:solidFill>
              </a:rPr>
              <a:t>. </a:t>
            </a:r>
            <a:r>
              <a:rPr b="1" lang="ru" sz="1200">
                <a:solidFill>
                  <a:srgbClr val="111111"/>
                </a:solidFill>
              </a:rPr>
              <a:t>E</a:t>
            </a:r>
            <a:r>
              <a:rPr lang="ru" sz="1200">
                <a:solidFill>
                  <a:srgbClr val="111111"/>
                </a:solidFill>
              </a:rPr>
              <a:t> - engineering, означает </a:t>
            </a:r>
            <a:r>
              <a:rPr b="1" lang="ru" sz="1200">
                <a:solidFill>
                  <a:srgbClr val="111111"/>
                </a:solidFill>
              </a:rPr>
              <a:t>инженерия</a:t>
            </a:r>
            <a:r>
              <a:rPr lang="ru" sz="1200">
                <a:solidFill>
                  <a:srgbClr val="111111"/>
                </a:solidFill>
              </a:rPr>
              <a:t>. </a:t>
            </a:r>
            <a:r>
              <a:rPr b="1" lang="ru" sz="1200">
                <a:solidFill>
                  <a:srgbClr val="111111"/>
                </a:solidFill>
              </a:rPr>
              <a:t>M</a:t>
            </a:r>
            <a:r>
              <a:rPr lang="ru" sz="1200">
                <a:solidFill>
                  <a:srgbClr val="111111"/>
                </a:solidFill>
              </a:rPr>
              <a:t> - maths, царица наук - </a:t>
            </a:r>
            <a:r>
              <a:rPr b="1" lang="ru" sz="1200">
                <a:solidFill>
                  <a:srgbClr val="111111"/>
                </a:solidFill>
              </a:rPr>
              <a:t>математика</a:t>
            </a:r>
            <a:r>
              <a:rPr lang="ru" sz="1200">
                <a:solidFill>
                  <a:srgbClr val="111111"/>
                </a:solidFill>
              </a:rPr>
              <a:t>. Под </a:t>
            </a:r>
            <a:r>
              <a:rPr b="1" lang="ru" sz="1200">
                <a:solidFill>
                  <a:srgbClr val="111111"/>
                </a:solidFill>
              </a:rPr>
              <a:t>искусством</a:t>
            </a:r>
            <a:r>
              <a:rPr lang="ru" sz="1200">
                <a:solidFill>
                  <a:srgbClr val="111111"/>
                </a:solidFill>
              </a:rPr>
              <a:t>, новая составляющая аббревиатуры </a:t>
            </a:r>
            <a:r>
              <a:rPr b="1" lang="ru" sz="1200">
                <a:solidFill>
                  <a:srgbClr val="111111"/>
                </a:solidFill>
              </a:rPr>
              <a:t>A</a:t>
            </a:r>
            <a:r>
              <a:rPr lang="ru" sz="1200">
                <a:solidFill>
                  <a:srgbClr val="111111"/>
                </a:solidFill>
              </a:rPr>
              <a:t> - art, могут пониматься совершенно разные направления – </a:t>
            </a:r>
            <a:r>
              <a:rPr b="1" i="1" lang="ru" sz="1200">
                <a:solidFill>
                  <a:srgbClr val="111111"/>
                </a:solidFill>
              </a:rPr>
              <a:t>живопись, архитектура, скульптура, музыка и поэзия</a:t>
            </a:r>
            <a:r>
              <a:rPr lang="ru" sz="1200">
                <a:solidFill>
                  <a:srgbClr val="111111"/>
                </a:solidFill>
              </a:rPr>
              <a:t>.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0a7f51d0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0a7f51d0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STEAM основан на идее обучения учеников с применением междисциплинарного и прикладного подхода. Вместо того чтобы изучать отдельно каждую из пяти дисциплин, STEAM интегрирует их </a:t>
            </a:r>
            <a:r>
              <a:rPr b="1" lang="ru" sz="1200">
                <a:solidFill>
                  <a:srgbClr val="111111"/>
                </a:solidFill>
              </a:rPr>
              <a:t>(щелчок на слайде) </a:t>
            </a:r>
            <a:r>
              <a:rPr lang="ru" sz="1200">
                <a:solidFill>
                  <a:srgbClr val="111111"/>
                </a:solidFill>
              </a:rPr>
              <a:t> </a:t>
            </a:r>
            <a:r>
              <a:rPr b="1" lang="ru" sz="1200">
                <a:solidFill>
                  <a:srgbClr val="111111"/>
                </a:solidFill>
              </a:rPr>
              <a:t>в единую схему обучения.</a:t>
            </a:r>
            <a:endParaRPr b="1"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STEM-образование позволяет использовать научные методы, технические приложения, математическое моделирование, инженерный дизайн. Что ведёт к формированию инновационного мышления обучающегося, умений, навыков 21 века.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Навыки XXI века - особое направление, активно обсуждаемое сейчас на разных уровнях. Суть концепции такова: ключевыми навыками, определявшими грамотность в индустриальную эпоху, были чтение, письмо и арифметика.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0a7f51d0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0a7f51d0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В XXI же веке акценты смещаются в сторону умения критически мыслить, способности к взаимодействию и коммуникации, творческого подхода к делу. Таким образом, сформировались основные навыки</a:t>
            </a:r>
            <a:r>
              <a:rPr b="1" i="1" lang="ru" sz="1200" u="sng">
                <a:solidFill>
                  <a:srgbClr val="111111"/>
                </a:solidFill>
              </a:rPr>
              <a:t> будущего 4К: </a:t>
            </a:r>
            <a:endParaRPr b="1" i="1" sz="1200" u="sng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Коммуникация 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Кооперация 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Критическое мышление 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• Креативность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11483788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11483788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Данная технология имеет множество модулей. </a:t>
            </a:r>
            <a:r>
              <a:rPr b="1" lang="ru" sz="1200">
                <a:solidFill>
                  <a:srgbClr val="111111"/>
                </a:solidFill>
              </a:rPr>
              <a:t>Слайд 9. </a:t>
            </a:r>
            <a:r>
              <a:rPr lang="ru" sz="1200">
                <a:solidFill>
                  <a:srgbClr val="111111"/>
                </a:solidFill>
              </a:rPr>
              <a:t>Например, на базе моего класса ведется внеурочная деятельность по о</a:t>
            </a:r>
            <a:r>
              <a:rPr b="1" lang="ru" sz="1200">
                <a:solidFill>
                  <a:srgbClr val="111111"/>
                </a:solidFill>
              </a:rPr>
              <a:t>бразовательному модулю «Экспериментирование с живой и неживой природой».</a:t>
            </a:r>
            <a:r>
              <a:rPr lang="ru" sz="1200">
                <a:solidFill>
                  <a:srgbClr val="111111"/>
                </a:solidFill>
              </a:rPr>
              <a:t> Дети с большим удовольствием посещают данные занятия.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c41cf44c153df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4c41cf44c153df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1111"/>
                </a:solidFill>
              </a:rPr>
              <a:t>На занятиях мы формируем представлений об окружающем мире в опытно-экспериментальной деятельности. Дети осознают единства всего живого в процессе наглядно-чувственного восприятия;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На данных фотографиях </a:t>
            </a:r>
            <a:r>
              <a:rPr b="1" lang="ru" sz="1200">
                <a:solidFill>
                  <a:srgbClr val="111111"/>
                </a:solidFill>
              </a:rPr>
              <a:t>(слайд 9)</a:t>
            </a:r>
            <a:r>
              <a:rPr lang="ru" sz="1200">
                <a:solidFill>
                  <a:srgbClr val="111111"/>
                </a:solidFill>
              </a:rPr>
              <a:t> видно, что детям предстояло выяснить, 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-как производят и где применяют искусственный снег;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-определить, из чего можно самим сделать искусственный снег;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11111"/>
                </a:solidFill>
              </a:rPr>
              <a:t>-провести эксперименты по созданию снега;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11111"/>
                </a:solidFill>
              </a:rPr>
              <a:t>Применение в реальности:</a:t>
            </a:r>
            <a:r>
              <a:rPr lang="ru" sz="1200">
                <a:solidFill>
                  <a:srgbClr val="111111"/>
                </a:solidFill>
              </a:rPr>
              <a:t> Из такого снега легко лепить снежные комки и разные фигуры. Его долгое время можно хранить в мешочке и он не потеряет свои свойства. Его используют как в играх так и при украшении помещений. Такой снег  не опасен для здоровья.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Relationship Id="rId5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jvz_KDaKozJj-7Yucsq5UY3wIGCb15Xl/view" TargetMode="External"/><Relationship Id="rId4" Type="http://schemas.openxmlformats.org/officeDocument/2006/relationships/image" Target="../media/image6.jpg"/><Relationship Id="rId5" Type="http://schemas.openxmlformats.org/officeDocument/2006/relationships/hyperlink" Target="http://drive.google.com/file/d/1EfB_-MHsGO880o9m9hVV_yHZTHXgwCyy/view" TargetMode="External"/><Relationship Id="rId6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8.jpg"/><Relationship Id="rId5" Type="http://schemas.openxmlformats.org/officeDocument/2006/relationships/hyperlink" Target="http://drive.google.com/file/d/1oGTwlAZmdlk7_bZfcbHpbfLuaNQ9zwRn/view" TargetMode="External"/><Relationship Id="rId6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lHX9xvcXUI-vY6MZvsRV7lS1sRpxcII3/view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19.jpg"/><Relationship Id="rId6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9lu4VoVJvDRAPSufKTZ_hzhFPN5z3aVe/view" TargetMode="External"/><Relationship Id="rId4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Relationship Id="rId5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23.jpg"/><Relationship Id="rId5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455800" y="441750"/>
            <a:ext cx="8520600" cy="46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FF0000"/>
                </a:solidFill>
              </a:rPr>
              <a:t>STEM (STEAM) технология в формировании практической направленности естественно-научного образования.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021000" y="3219575"/>
            <a:ext cx="61230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Сафиуллина Лилия Зуфаровна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учитель начальных классов МБОУ СОШ №73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Приволжского района г.Казани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375" y="2571750"/>
            <a:ext cx="3393876" cy="228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9624" y="2571752"/>
            <a:ext cx="1909059" cy="228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3175" y="2731600"/>
            <a:ext cx="2919501" cy="1967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914400" y="277299"/>
            <a:ext cx="73152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Эксперименты с водой</a:t>
            </a:r>
            <a:endParaRPr b="1" sz="29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“Радуга в стакане”</a:t>
            </a:r>
            <a:endParaRPr b="1" sz="29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 title="420171458_53858550_397992670776196_8929203953928187397_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84025"/>
            <a:ext cx="3137175" cy="3921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272850" y="190150"/>
            <a:ext cx="8773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Примеры использования STEM технологии  на уроках окружающего мира</a:t>
            </a:r>
            <a:endParaRPr b="1" sz="1800"/>
          </a:p>
        </p:txBody>
      </p:sp>
      <p:pic>
        <p:nvPicPr>
          <p:cNvPr id="133" name="Google Shape;133;p23" title="420171458_46016624_2268803949998437_2843800794145656604_n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375" y="957950"/>
            <a:ext cx="2711774" cy="33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25" y="956375"/>
            <a:ext cx="2063002" cy="366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4825" y="992012"/>
            <a:ext cx="2697227" cy="359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 title="2019-02-15 18.14.45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2475" y="992013"/>
            <a:ext cx="2019175" cy="359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 title="2019-11-22 20.15.17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175" y="454938"/>
            <a:ext cx="2383900" cy="42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2934" y="1852847"/>
            <a:ext cx="2126802" cy="283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8600" y="907600"/>
            <a:ext cx="2126799" cy="3780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 title="2019-02-09 17.43.05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675" y="3048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/>
        </p:nvSpPr>
        <p:spPr>
          <a:xfrm>
            <a:off x="0" y="0"/>
            <a:ext cx="8917200" cy="48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2500">
                <a:solidFill>
                  <a:srgbClr val="111111"/>
                </a:solidFill>
              </a:rPr>
              <a:t>Итак, </a:t>
            </a:r>
            <a:r>
              <a:rPr b="1" lang="ru" sz="2500">
                <a:solidFill>
                  <a:srgbClr val="FF0000"/>
                </a:solidFill>
              </a:rPr>
              <a:t>задачи</a:t>
            </a:r>
            <a:r>
              <a:rPr b="1" lang="ru" sz="2500">
                <a:solidFill>
                  <a:srgbClr val="111111"/>
                </a:solidFill>
              </a:rPr>
              <a:t>, решаемые SТЕМ-образованием:</a:t>
            </a:r>
            <a:endParaRPr b="1" sz="25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11111"/>
                </a:solidFill>
              </a:rPr>
              <a:t>•учиться должно быть интересно;</a:t>
            </a:r>
            <a:endParaRPr sz="20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11111"/>
                </a:solidFill>
              </a:rPr>
              <a:t>•знание должно быть применимо на практике;</a:t>
            </a:r>
            <a:endParaRPr sz="20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11111"/>
                </a:solidFill>
              </a:rPr>
              <a:t>•обучение должно быть занимательным по форме;</a:t>
            </a:r>
            <a:endParaRPr sz="20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11111"/>
                </a:solidFill>
              </a:rPr>
              <a:t>•обучение должно приносить реальные плоды в будущем;</a:t>
            </a:r>
            <a:endParaRPr sz="20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11111"/>
                </a:solidFill>
              </a:rPr>
              <a:t>•главное место в SТЕМ-образовании отводится практике, соединяющей разрозненные естественно-научные знания в единое целое.</a:t>
            </a:r>
            <a:endParaRPr sz="2000">
              <a:solidFill>
                <a:srgbClr val="111111"/>
              </a:solidFill>
            </a:endParaRPr>
          </a:p>
          <a:p>
            <a:pPr indent="254000" lvl="0" marL="0" rtl="0" algn="just"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b="1" sz="250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/>
        </p:nvSpPr>
        <p:spPr>
          <a:xfrm>
            <a:off x="0" y="0"/>
            <a:ext cx="9085800" cy="47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ru" sz="24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Вы   STEAM-учитель, если …</a:t>
            </a:r>
            <a:endParaRPr b="1" i="1" sz="2400" u="sng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Вам интересно делать  с детьми подзорную трубу…</a:t>
            </a:r>
            <a:endParaRPr sz="21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rgbClr val="0000F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умеете урок физики превратить в запуск бумажных самолетиков и при этом  не улететь в игру окончательно…</a:t>
            </a:r>
            <a:endParaRPr sz="2100">
              <a:solidFill>
                <a:srgbClr val="0000FF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способны видеть математику не только в учебнике, но и в тротуарной плитке. И вы умеете заразить таким взглядом на окружающий мир своих учеников...</a:t>
            </a:r>
            <a:endParaRPr sz="21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/>
        </p:nvSpPr>
        <p:spPr>
          <a:xfrm>
            <a:off x="0" y="0"/>
            <a:ext cx="8917200" cy="48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rgbClr val="0000FF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понимаете, что вышивание крестиком - это не только развитие мелкой моторики и знаете, как “подложить” под него информатику…</a:t>
            </a:r>
            <a:endParaRPr sz="2100">
              <a:solidFill>
                <a:srgbClr val="0000FF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chemeClr val="dk1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Ваши ученики будут еще долго играть в бумажный трансформер, который они изготовили на уроке математики…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rgbClr val="0000FF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точно знаете, что проект съест у вас кучу урочного времени, но вы сознательно идете на риски…</a:t>
            </a:r>
            <a:endParaRPr sz="21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/>
        </p:nvSpPr>
        <p:spPr>
          <a:xfrm>
            <a:off x="0" y="232050"/>
            <a:ext cx="9144000" cy="52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ru" sz="2000">
                <a:solidFill>
                  <a:schemeClr val="dk1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понимаете, что  “базовые знания” не образуются сами собой в голове ученика во время вашего объяснения…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omic Sans MS"/>
              <a:buChar char="●"/>
            </a:pPr>
            <a:r>
              <a:rPr lang="ru" sz="2000">
                <a:solidFill>
                  <a:srgbClr val="0000FF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умеете создавать живые ситуации, когда учеба "сама просится"...</a:t>
            </a:r>
            <a:endParaRPr sz="2000">
              <a:solidFill>
                <a:srgbClr val="0000FF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ru" sz="2000">
                <a:solidFill>
                  <a:schemeClr val="dk1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мудры: да, при групповой работе может быть шумно, но такие издержки невелики, а вы  даете возможность ученикам взаимодействовать и общаться…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omic Sans MS"/>
              <a:buChar char="●"/>
            </a:pPr>
            <a:r>
              <a:rPr lang="ru" sz="2000">
                <a:solidFill>
                  <a:srgbClr val="0000FF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поощряете их  лидерство, это поможет им в будущем этически грамотно руководить большой командой…</a:t>
            </a:r>
            <a:endParaRPr sz="2000">
              <a:solidFill>
                <a:srgbClr val="0000FF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ru" sz="2000">
                <a:solidFill>
                  <a:schemeClr val="dk1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даете простор ученической  инициативе и оставляете за ними право на ошибку...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/>
        </p:nvSpPr>
        <p:spPr>
          <a:xfrm>
            <a:off x="0" y="425400"/>
            <a:ext cx="8904600" cy="4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rgbClr val="0000FF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убеждаете, что девочки тоже МОГУТ стать учеными и заниматься в будущем исследованием рака…</a:t>
            </a:r>
            <a:endParaRPr sz="2100">
              <a:solidFill>
                <a:srgbClr val="0000FF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chemeClr val="dk1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цените его любовь к животным, это поможет ему выбрать профессию…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rgbClr val="0000FF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способны организовать урок в любом месте: на берегу реки, в парке и даже в супермаркете…</a:t>
            </a:r>
            <a:endParaRPr sz="2100">
              <a:solidFill>
                <a:srgbClr val="0000FF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chemeClr val="dk1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обладаете способностью выловить, сорвать или подобрать с земли  “</a:t>
            </a:r>
            <a:r>
              <a:rPr i="1" lang="ru" sz="2100">
                <a:solidFill>
                  <a:schemeClr val="dk1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предмет исследования</a:t>
            </a:r>
            <a:r>
              <a:rPr lang="ru" sz="2100">
                <a:solidFill>
                  <a:schemeClr val="dk1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”...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Comic Sans MS"/>
              <a:buChar char="●"/>
            </a:pPr>
            <a:r>
              <a:rPr lang="ru" sz="2100">
                <a:solidFill>
                  <a:srgbClr val="0000FF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Вы умеете мечтать... </a:t>
            </a:r>
            <a:endParaRPr sz="2100">
              <a:solidFill>
                <a:srgbClr val="0000FF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221400" y="61225"/>
            <a:ext cx="8701200" cy="49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такое STEAM образование?</a:t>
            </a:r>
            <a:endParaRPr b="1" sz="30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STEM</a:t>
            </a:r>
            <a:endParaRPr b="1" sz="30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+A (Art - искусство)</a:t>
            </a:r>
            <a:endParaRPr b="1" sz="30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STE</a:t>
            </a:r>
            <a:r>
              <a:rPr b="1" lang="ru" sz="30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b="1" lang="ru" sz="3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</a:t>
            </a:r>
            <a:endParaRPr b="1" sz="30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/>
        </p:nvSpPr>
        <p:spPr>
          <a:xfrm>
            <a:off x="0" y="0"/>
            <a:ext cx="84405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254000" lvl="0" marL="0" rtl="0" algn="ctr">
              <a:spcBef>
                <a:spcPts val="1100"/>
              </a:spcBef>
              <a:spcAft>
                <a:spcPts val="1100"/>
              </a:spcAft>
              <a:buNone/>
            </a:pPr>
            <a:r>
              <a:rPr b="1" lang="ru" sz="25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Все совпадения не случайны! Учителя-прототипы тут, рядом…</a:t>
            </a:r>
            <a:endParaRPr b="1" sz="27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026" y="1195500"/>
            <a:ext cx="2568599" cy="171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9289" y="3113075"/>
            <a:ext cx="3170910" cy="17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8034" y="3113075"/>
            <a:ext cx="2672228" cy="178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376" y="3146999"/>
            <a:ext cx="2568600" cy="171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/>
          <p:nvPr/>
        </p:nvSpPr>
        <p:spPr>
          <a:xfrm>
            <a:off x="900625" y="217000"/>
            <a:ext cx="68121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Благодарю за внимание!</a:t>
            </a:r>
            <a:endParaRPr b="1" sz="7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2" name="Google Shape;192;p33"/>
          <p:cNvPicPr preferRelativeResize="0"/>
          <p:nvPr/>
        </p:nvPicPr>
        <p:blipFill rotWithShape="1">
          <a:blip r:embed="rId3">
            <a:alphaModFix/>
          </a:blip>
          <a:srcRect b="16518" l="0" r="0" t="19925"/>
          <a:stretch/>
        </p:blipFill>
        <p:spPr>
          <a:xfrm>
            <a:off x="2778898" y="2635662"/>
            <a:ext cx="1975374" cy="210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3"/>
          <p:cNvSpPr txBox="1"/>
          <p:nvPr/>
        </p:nvSpPr>
        <p:spPr>
          <a:xfrm>
            <a:off x="4905025" y="3141863"/>
            <a:ext cx="27012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Данные и другие мои работы можно найти 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в моем инстаграм аккаунте.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725" y="179925"/>
            <a:ext cx="6997150" cy="31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692900" y="3451575"/>
            <a:ext cx="82116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Цель</a:t>
            </a:r>
            <a:r>
              <a:rPr b="1" lang="ru" sz="26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</a:t>
            </a:r>
            <a:r>
              <a:rPr b="1" lang="ru"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развитие у детей мышления нового типа</a:t>
            </a:r>
            <a:endParaRPr b="1" sz="26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989375" y="4315250"/>
            <a:ext cx="7342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творческие и аналитические навыки</a:t>
            </a:r>
            <a:endParaRPr b="1" sz="24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311700" y="13867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solidFill>
                  <a:srgbClr val="FF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Основная идея STEAM</a:t>
            </a:r>
            <a:endParaRPr sz="80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311700" y="1145425"/>
            <a:ext cx="8328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практика так же важна, как и теоретические знания</a:t>
            </a:r>
            <a:endParaRPr sz="3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90425"/>
            <a:ext cx="2175503" cy="290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624" y="3000388"/>
            <a:ext cx="2387680" cy="17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5925" y="2083159"/>
            <a:ext cx="2175503" cy="2900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729275" y="361125"/>
            <a:ext cx="850800" cy="631650"/>
          </a:xfrm>
          <a:prstGeom prst="flowChartInputOutpu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800">
                <a:solidFill>
                  <a:srgbClr val="0000FF"/>
                </a:solidFill>
              </a:rPr>
              <a:t>S</a:t>
            </a:r>
            <a:endParaRPr b="1" sz="3800">
              <a:solidFill>
                <a:srgbClr val="0000FF"/>
              </a:solidFill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974225" y="1200675"/>
            <a:ext cx="850800" cy="631650"/>
          </a:xfrm>
          <a:prstGeom prst="flowChartInputOutpu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800">
                <a:solidFill>
                  <a:srgbClr val="274E13"/>
                </a:solidFill>
              </a:rPr>
              <a:t>T</a:t>
            </a:r>
            <a:endParaRPr b="1" sz="3800">
              <a:solidFill>
                <a:srgbClr val="274E13"/>
              </a:solidFill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729275" y="2210575"/>
            <a:ext cx="850800" cy="631650"/>
          </a:xfrm>
          <a:prstGeom prst="flowChartInputOutpu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800">
                <a:solidFill>
                  <a:srgbClr val="FF0000"/>
                </a:solidFill>
              </a:rPr>
              <a:t>E</a:t>
            </a:r>
            <a:endParaRPr b="1" sz="3800">
              <a:solidFill>
                <a:srgbClr val="FF0000"/>
              </a:solidFill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729275" y="3135300"/>
            <a:ext cx="850800" cy="631650"/>
          </a:xfrm>
          <a:prstGeom prst="flowChartInputOutpu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800">
                <a:solidFill>
                  <a:srgbClr val="B45F06"/>
                </a:solidFill>
              </a:rPr>
              <a:t>A</a:t>
            </a:r>
            <a:endParaRPr b="1" sz="3800">
              <a:solidFill>
                <a:srgbClr val="B45F06"/>
              </a:solidFill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729275" y="4060025"/>
            <a:ext cx="850800" cy="631650"/>
          </a:xfrm>
          <a:prstGeom prst="flowChartInputOutpu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800">
                <a:solidFill>
                  <a:srgbClr val="9900FF"/>
                </a:solidFill>
              </a:rPr>
              <a:t>M</a:t>
            </a:r>
            <a:endParaRPr b="1" sz="3800">
              <a:solidFill>
                <a:srgbClr val="9900FF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956200" y="361200"/>
            <a:ext cx="73428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" sz="2100"/>
              <a:t>science </a:t>
            </a:r>
            <a:r>
              <a:rPr b="1" lang="ru" sz="2100"/>
              <a:t>естественные науки</a:t>
            </a:r>
            <a:endParaRPr b="1" sz="2100"/>
          </a:p>
        </p:txBody>
      </p:sp>
      <p:sp>
        <p:nvSpPr>
          <p:cNvPr id="87" name="Google Shape;87;p17"/>
          <p:cNvSpPr txBox="1"/>
          <p:nvPr/>
        </p:nvSpPr>
        <p:spPr>
          <a:xfrm>
            <a:off x="1956200" y="1285925"/>
            <a:ext cx="73428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" sz="2100"/>
              <a:t>tehnology</a:t>
            </a:r>
            <a:r>
              <a:rPr lang="ru" sz="2100"/>
              <a:t> </a:t>
            </a:r>
            <a:r>
              <a:rPr b="1" lang="ru" sz="2100"/>
              <a:t>технология</a:t>
            </a:r>
            <a:endParaRPr b="1" sz="2100"/>
          </a:p>
        </p:txBody>
      </p:sp>
      <p:sp>
        <p:nvSpPr>
          <p:cNvPr id="88" name="Google Shape;88;p17"/>
          <p:cNvSpPr txBox="1"/>
          <p:nvPr/>
        </p:nvSpPr>
        <p:spPr>
          <a:xfrm>
            <a:off x="1956200" y="2210650"/>
            <a:ext cx="73428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" sz="2100"/>
              <a:t>engineering</a:t>
            </a:r>
            <a:r>
              <a:rPr lang="ru" sz="2100"/>
              <a:t> </a:t>
            </a:r>
            <a:r>
              <a:rPr b="1" lang="ru" sz="2100"/>
              <a:t>инженерное искусство</a:t>
            </a:r>
            <a:endParaRPr b="1" sz="2100"/>
          </a:p>
        </p:txBody>
      </p:sp>
      <p:sp>
        <p:nvSpPr>
          <p:cNvPr id="89" name="Google Shape;89;p17"/>
          <p:cNvSpPr txBox="1"/>
          <p:nvPr/>
        </p:nvSpPr>
        <p:spPr>
          <a:xfrm>
            <a:off x="1956200" y="3086075"/>
            <a:ext cx="73428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" sz="2100"/>
              <a:t>art</a:t>
            </a:r>
            <a:r>
              <a:rPr lang="ru" sz="2100"/>
              <a:t> </a:t>
            </a:r>
            <a:r>
              <a:rPr b="1" lang="ru" sz="2100"/>
              <a:t>творчество</a:t>
            </a:r>
            <a:endParaRPr b="1" sz="2100"/>
          </a:p>
        </p:txBody>
      </p:sp>
      <p:sp>
        <p:nvSpPr>
          <p:cNvPr id="90" name="Google Shape;90;p17"/>
          <p:cNvSpPr txBox="1"/>
          <p:nvPr/>
        </p:nvSpPr>
        <p:spPr>
          <a:xfrm>
            <a:off x="2050175" y="3961500"/>
            <a:ext cx="73428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" sz="2100"/>
              <a:t>mathematics </a:t>
            </a:r>
            <a:r>
              <a:rPr b="1" lang="ru" sz="2100"/>
              <a:t>математика</a:t>
            </a:r>
            <a:endParaRPr b="1"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16501" cy="491075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61225" y="1053825"/>
            <a:ext cx="3429000" cy="27456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500" y="841925"/>
            <a:ext cx="7025575" cy="430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1801200" y="61225"/>
            <a:ext cx="7342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Навыки 21 века</a:t>
            </a:r>
            <a:endParaRPr b="1" sz="37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5838"/>
            <a:ext cx="8833601" cy="46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538200" y="1956200"/>
            <a:ext cx="4962900" cy="1121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714" y="2334291"/>
            <a:ext cx="2000565" cy="266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5921" y="1295100"/>
            <a:ext cx="2490854" cy="3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0" y="0"/>
            <a:ext cx="8790000" cy="10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/>
              <a:t>Образовательный модуль </a:t>
            </a:r>
            <a:endParaRPr b="1"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rgbClr val="FF0000"/>
                </a:solidFill>
              </a:rPr>
              <a:t>«Экспериментирование с живой и неживой природой»</a:t>
            </a:r>
            <a:endParaRPr b="1" sz="2600">
              <a:solidFill>
                <a:srgbClr val="FF0000"/>
              </a:solidFill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389" y="3064883"/>
            <a:ext cx="2387680" cy="179075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396475" y="1887725"/>
            <a:ext cx="2387700" cy="10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/>
              <a:t>Получение искусственного снега</a:t>
            </a:r>
            <a:endParaRPr b="1"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